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9"/>
  </p:notesMasterIdLst>
  <p:sldIdLst>
    <p:sldId id="256" r:id="rId5"/>
    <p:sldId id="257" r:id="rId6"/>
    <p:sldId id="369" r:id="rId7"/>
    <p:sldId id="258" r:id="rId8"/>
    <p:sldId id="259" r:id="rId9"/>
    <p:sldId id="260" r:id="rId10"/>
    <p:sldId id="261" r:id="rId11"/>
    <p:sldId id="294" r:id="rId12"/>
    <p:sldId id="295" r:id="rId13"/>
    <p:sldId id="322" r:id="rId14"/>
    <p:sldId id="271" r:id="rId15"/>
    <p:sldId id="272" r:id="rId16"/>
    <p:sldId id="297" r:id="rId17"/>
    <p:sldId id="296" r:id="rId18"/>
    <p:sldId id="302" r:id="rId19"/>
    <p:sldId id="303" r:id="rId20"/>
    <p:sldId id="304" r:id="rId21"/>
    <p:sldId id="305" r:id="rId22"/>
    <p:sldId id="306" r:id="rId23"/>
    <p:sldId id="264" r:id="rId24"/>
    <p:sldId id="307" r:id="rId25"/>
    <p:sldId id="308" r:id="rId26"/>
    <p:sldId id="309" r:id="rId27"/>
    <p:sldId id="262" r:id="rId28"/>
    <p:sldId id="263" r:id="rId29"/>
    <p:sldId id="286" r:id="rId30"/>
    <p:sldId id="288" r:id="rId31"/>
    <p:sldId id="289" r:id="rId32"/>
    <p:sldId id="310" r:id="rId33"/>
    <p:sldId id="266" r:id="rId34"/>
    <p:sldId id="298" r:id="rId35"/>
    <p:sldId id="312" r:id="rId36"/>
    <p:sldId id="318" r:id="rId37"/>
    <p:sldId id="320" r:id="rId38"/>
  </p:sldIdLst>
  <p:sldSz cx="12192000" cy="6858000"/>
  <p:notesSz cx="6858000" cy="9144000"/>
  <p:embeddedFontLst>
    <p:embeddedFont>
      <p:font typeface="Arial Black" panose="020B0604020202020204" pitchFamily="34" charset="0"/>
      <p:regular r:id="rId40"/>
      <p:bold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Helvetica Neue Light" panose="02000403000000020004" pitchFamily="2" charset="0"/>
      <p:regular r:id="rId50"/>
      <p:bold r:id="rId51"/>
      <p:italic r:id="rId52"/>
      <p:boldItalic r:id="rId53"/>
    </p:embeddedFont>
    <p:embeddedFont>
      <p:font typeface="IBM Plex Sans" panose="020B0503050203000203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Source Sans Pro Light" panose="020F0302020204030204" pitchFamily="34" charset="0"/>
      <p:regular r:id="rId62"/>
      <p: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3" autoAdjust="0"/>
    <p:restoredTop sz="84529"/>
  </p:normalViewPr>
  <p:slideViewPr>
    <p:cSldViewPr snapToGrid="0">
      <p:cViewPr varScale="1">
        <p:scale>
          <a:sx n="145" d="100"/>
          <a:sy n="145" d="100"/>
        </p:scale>
        <p:origin x="10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7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584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832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98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57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73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23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059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52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636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Means directory, - means file</a:t>
            </a:r>
            <a:endParaRPr dirty="0"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313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854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echo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981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Red Had Enterprise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Software- und System-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Entwicklung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Software and Systems Development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  <a:endParaRPr dirty="0"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https://curc.readthedocs.io/en/latest/access/logging-in.html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28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9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86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0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urc.readthedocs.io/en/latest/access/logging-in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curc-survey1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tty.softwar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ndemand-rmacc.rc.colorado.edu/" TargetMode="External"/><Relationship Id="rId5" Type="http://schemas.openxmlformats.org/officeDocument/2006/relationships/hyperlink" Target="https://ondemand.rc.colorado.edu/" TargetMode="External"/><Relationship Id="rId4" Type="http://schemas.openxmlformats.org/officeDocument/2006/relationships/hyperlink" Target="https://gitforwindow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7;p14">
            <a:extLst>
              <a:ext uri="{FF2B5EF4-FFF2-40B4-BE49-F238E27FC236}">
                <a16:creationId xmlns:a16="http://schemas.microsoft.com/office/drawing/2014/main" id="{1519652B-5E04-D388-3720-772DBFFE91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5781" y="136525"/>
            <a:ext cx="11756849" cy="63221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1650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t>Working with Linux</a:t>
            </a:r>
          </a:p>
        </p:txBody>
      </p:sp>
      <p:pic>
        <p:nvPicPr>
          <p:cNvPr id="5" name="Google Shape;95;p14">
            <a:extLst>
              <a:ext uri="{FF2B5EF4-FFF2-40B4-BE49-F238E27FC236}">
                <a16:creationId xmlns:a16="http://schemas.microsoft.com/office/drawing/2014/main" id="{4F1384B4-2E94-F1E9-7E04-6E4F713F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878305"/>
            <a:ext cx="12208413" cy="517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4C213-3E57-D4B5-12B3-D5568686311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50"/>
            <a:ext cx="1014971" cy="323196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110085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Alt: Logging into CURC via browser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383160"/>
            <a:ext cx="10429395" cy="452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Navigate to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  <a:hlinkClick r:id="rId3"/>
              </a:rPr>
              <a:t>https://ondemand-rmacc.rc.colorado.edu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Choose your organization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Select the “Clusters” app to bring up an Alpine terminal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solidFill>
                  <a:srgbClr val="0070C0"/>
                </a:solidFill>
                <a:latin typeface="+mn-lt"/>
                <a:ea typeface="Helvetica Neue Light" panose="02000403000000020004" pitchFamily="2" charset="0"/>
              </a:rPr>
              <a:t>https://curc.readthedocs.io/en/latest/open_ondemand/index.html </a:t>
            </a:r>
            <a:endParaRPr sz="2400" dirty="0">
              <a:solidFill>
                <a:srgbClr val="0070C0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AF617-6054-2B25-941A-072D846D4A7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8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The Linux Filesystem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16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and directories (folders)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7A1B55F-7D43-C995-2FCD-E47CA4438E6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2310DA6-DF47-DD0D-B2E7-9277EDAF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Layout</a:t>
            </a:r>
          </a:p>
        </p:txBody>
      </p:sp>
      <p:pic>
        <p:nvPicPr>
          <p:cNvPr id="17" name="Picture 16" descr="Schematic of Linux filesystem layout">
            <a:extLst>
              <a:ext uri="{FF2B5EF4-FFF2-40B4-BE49-F238E27FC236}">
                <a16:creationId xmlns:a16="http://schemas.microsoft.com/office/drawing/2014/main" id="{3F5B07DF-91AB-5268-90D7-D8F9BD2E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2" y="1300143"/>
            <a:ext cx="8470231" cy="47128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DC398-53F4-B1B0-C833-FA416D07BF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11866CA7-9C62-C8A4-A6C5-B2E93450FDC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pic>
        <p:nvPicPr>
          <p:cNvPr id="14" name="Picture 13" descr="Schematic showing the locations of a user's personal directories on CU Research Computing.">
            <a:extLst>
              <a:ext uri="{FF2B5EF4-FFF2-40B4-BE49-F238E27FC236}">
                <a16:creationId xmlns:a16="http://schemas.microsoft.com/office/drawing/2014/main" id="{E7FF2862-2037-8253-BBF9-44D5D9A6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75" y="1860884"/>
            <a:ext cx="11167885" cy="3320716"/>
          </a:xfrm>
          <a:prstGeom prst="rect">
            <a:avLst/>
          </a:prstGeom>
        </p:spPr>
      </p:pic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43272D3-CB8E-7127-231A-81976B42927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Case is important!</a:t>
            </a: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Use “man” command to view a command’s </a:t>
            </a:r>
            <a:r>
              <a:rPr lang="en-US" sz="2800" b="1" u="sng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man</a:t>
            </a: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ual 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46D1400-B5E5-DF10-F852-160AD24DA75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b="1" u="sng" dirty="0">
                <a:latin typeface="+mn-lt"/>
              </a:rPr>
              <a:t>C</a:t>
            </a:r>
            <a:r>
              <a:rPr lang="en-US" sz="4350" dirty="0">
                <a:latin typeface="+mn-lt"/>
              </a:rPr>
              <a:t>hange </a:t>
            </a:r>
            <a:r>
              <a:rPr lang="en-US" sz="4350" b="1" u="sng" dirty="0">
                <a:latin typeface="+mn-lt"/>
              </a:rPr>
              <a:t>D</a:t>
            </a:r>
            <a:r>
              <a:rPr lang="en-US" sz="4350" dirty="0">
                <a:latin typeface="+mn-lt"/>
              </a:rPr>
              <a:t>irectories</a:t>
            </a:r>
            <a:endParaRPr sz="4350"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545768" y="1965587"/>
            <a:ext cx="7584194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&lt;path/to/take&gt;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/projects/$USER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7450864-7ED8-1EDB-E8EF-F99FF0C3D89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5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a</a:t>
            </a:r>
            <a:r>
              <a:rPr lang="en-US" b="1" u="sng" dirty="0">
                <a:latin typeface="+mn-lt"/>
              </a:rPr>
              <a:t>k</a:t>
            </a:r>
            <a:r>
              <a:rPr lang="en-US" dirty="0">
                <a:latin typeface="+mn-lt"/>
              </a:rPr>
              <a:t>e </a:t>
            </a:r>
            <a:r>
              <a:rPr lang="en-US" b="1" u="sng" dirty="0">
                <a:latin typeface="+mn-lt"/>
              </a:rPr>
              <a:t>Dir</a:t>
            </a:r>
            <a:r>
              <a:rPr lang="en-US" dirty="0">
                <a:latin typeface="+mn-lt"/>
              </a:rPr>
              <a:t>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&lt;path/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directory_name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rc_temp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AF646CC-6F5A-BAB9-50F5-924D8DAB9EE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6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0575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L</a:t>
            </a:r>
            <a:r>
              <a:rPr lang="en-US" dirty="0">
                <a:latin typeface="+mn-lt"/>
              </a:rPr>
              <a:t>i</a:t>
            </a:r>
            <a:r>
              <a:rPr lang="en-US" b="1" u="sng" dirty="0">
                <a:latin typeface="+mn-lt"/>
              </a:rPr>
              <a:t>s</a:t>
            </a:r>
            <a:r>
              <a:rPr lang="en-US" dirty="0">
                <a:latin typeface="+mn-lt"/>
              </a:rPr>
              <a:t>t Files and Directories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448975" y="1911538"/>
            <a:ext cx="11294050" cy="375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s [option] [file/directory]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-l (long format)         -a (all files)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-h (readable file size)  -r (reverse sort)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-S (sort by file size)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96A1C8BE-34D0-74F2-2418-72F4705A89B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89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C</a:t>
            </a:r>
            <a:r>
              <a:rPr lang="en-US" dirty="0">
                <a:latin typeface="+mn-lt"/>
              </a:rPr>
              <a:t>o</a:t>
            </a:r>
            <a:r>
              <a:rPr lang="en-US" b="1" u="sng" dirty="0">
                <a:latin typeface="+mn-lt"/>
              </a:rPr>
              <a:t>p</a:t>
            </a:r>
            <a:r>
              <a:rPr lang="en-US" dirty="0">
                <a:latin typeface="+mn-lt"/>
              </a:rPr>
              <a:t>y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&lt;source&gt; &lt;destination&gt;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B39B38E-1BA3-ADB9-6BCF-C0A8B550384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R</a:t>
            </a:r>
            <a:r>
              <a:rPr lang="en-US" dirty="0">
                <a:latin typeface="+mn-lt"/>
              </a:rPr>
              <a:t>e</a:t>
            </a: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ove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–r &lt;directory&gt;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C53A89-28F0-CF29-70EA-B39F1598A9A9}"/>
              </a:ext>
            </a:extLst>
          </p:cNvPr>
          <p:cNvSpPr/>
          <p:nvPr/>
        </p:nvSpPr>
        <p:spPr>
          <a:xfrm>
            <a:off x="8396129" y="3657190"/>
            <a:ext cx="2958334" cy="206180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Be careful when using a recursive (-r) delete. It can delete everything!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C945F6-5904-6394-ED0A-338A42D4B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7021003" y="4688092"/>
            <a:ext cx="1375127" cy="622560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134888B-D030-9388-C51E-E9500832467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4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35151" y="553826"/>
            <a:ext cx="11756849" cy="6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Working with Linux</a:t>
            </a:r>
            <a:endParaRPr sz="4000"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1388775"/>
            <a:ext cx="10626000" cy="388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Workshop Type: Short Course</a:t>
            </a: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Instructor: Brandon Reyes</a:t>
            </a:r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</a:p>
          <a:p>
            <a:pPr marL="372745" marR="6985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lang="en-US" sz="2400" u="sng" strike="noStrike" cap="none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2745" marR="6985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https://curc.readthedocs.io/en/latest/</a:t>
            </a:r>
            <a:r>
              <a:rPr lang="en-US" sz="24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https://</a:t>
            </a:r>
            <a:r>
              <a:rPr lang="en-US" sz="2700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github.com</a:t>
            </a:r>
            <a:r>
              <a:rPr lang="en-US" sz="27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/ResearchComputing/</a:t>
            </a:r>
            <a:r>
              <a:rPr lang="en-US" sz="2700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working_with_linux_on_hpc_shortcourse</a:t>
            </a:r>
            <a:endParaRPr lang="en-US" sz="2700" dirty="0"/>
          </a:p>
        </p:txBody>
      </p:sp>
      <p:sp>
        <p:nvSpPr>
          <p:cNvPr id="2" name="Google Shape;101;p14">
            <a:extLst>
              <a:ext uri="{FF2B5EF4-FFF2-40B4-BE49-F238E27FC236}">
                <a16:creationId xmlns:a16="http://schemas.microsoft.com/office/drawing/2014/main" id="{81AD0A27-A887-DD68-DEA4-7DEDF0579DD3}"/>
              </a:ext>
            </a:extLst>
          </p:cNvPr>
          <p:cNvSpPr txBox="1"/>
          <p:nvPr/>
        </p:nvSpPr>
        <p:spPr>
          <a:xfrm>
            <a:off x="473215" y="5353781"/>
            <a:ext cx="6375993" cy="5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Contributors: Michael Schneider, Layla Freeborn, Andrew Monaghan, Brandon Reyes, John Reiland, Mohal Khandelwal</a:t>
            </a:r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FB17C-FC85-B26B-DA4B-98300FB106D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6" name="Picture 5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F9B1838E-E814-3A78-2208-36A0F9B62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296303"/>
            <a:ext cx="2672435" cy="26787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477916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Text Editors</a:t>
            </a:r>
            <a:endParaRPr dirty="0"/>
          </a:p>
        </p:txBody>
      </p:sp>
      <p:sp>
        <p:nvSpPr>
          <p:cNvPr id="232" name="Google Shape;232;p33"/>
          <p:cNvSpPr txBox="1"/>
          <p:nvPr/>
        </p:nvSpPr>
        <p:spPr>
          <a:xfrm>
            <a:off x="888168" y="1307609"/>
            <a:ext cx="10141500" cy="370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Beginner friendly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vi</a:t>
            </a: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/vim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– Powerful, but steep learning curve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 –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Extendable, tons of additional features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VS Code 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via OnDemand 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Use local text editor and copy files manually to Alpine</a:t>
            </a:r>
            <a:endParaRPr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48BD7-A38F-F22A-7F1A-1BCB314ED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C568E76-B43D-CF7E-AE3E-4CCAABC021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0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Create a Text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767422" y="1742245"/>
            <a:ext cx="6824562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nano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F0B7C4-F148-D851-B286-5F6E766FED1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5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Head Command – First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8CB8480-1DED-3297-F0C6-FCC248957BF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9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Tail Command – Last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822375" y="1424883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656BE84-6B71-560C-AB4C-28642D3D254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31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560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They are powerful tools!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0161D-E837-5E09-AFF1-6D4564A930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1133B-0D76-8104-BD9B-E97D14211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F82C2247-6DF9-ED13-830C-860F97E705A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6;p31">
            <a:extLst>
              <a:ext uri="{FF2B5EF4-FFF2-40B4-BE49-F238E27FC236}">
                <a16:creationId xmlns:a16="http://schemas.microsoft.com/office/drawing/2014/main" id="{7BB7D35D-D791-33B1-E779-2E55122C2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Shell script basics</a:t>
            </a:r>
            <a:endParaRPr dirty="0"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827737"/>
            <a:ext cx="10302600" cy="255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Executed interactively (terminal) or programmatically (scripts)</a:t>
            </a:r>
          </a:p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In shell scripts, the first line must specify the shell e.g.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25000"/>
              </a:lnSpc>
              <a:spcBef>
                <a:spcPts val="50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677130" marR="0" lvl="0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222" name="Google Shape;222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944700" y="3497425"/>
            <a:ext cx="5694600" cy="265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</a:t>
            </a:r>
            <a:r>
              <a:rPr lang="en-US" sz="2600" i="1" dirty="0" err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 dirty="0"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"/>
          <p:cNvSpPr txBox="1"/>
          <p:nvPr/>
        </p:nvSpPr>
        <p:spPr>
          <a:xfrm>
            <a:off x="5537200" y="3526312"/>
            <a:ext cx="5924900" cy="279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6467F-1CB9-596A-31E7-34DC42EBD0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2762-817B-F78D-8C9E-DB865AA6B5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99590-0780-ABD8-5A3F-72C0B495B13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145537" y="1651841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487175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8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10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79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3443574" y="1727590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5EE0B-0136-1070-ECFB-F85045FAE4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CD7BE-3819-805B-C15C-FDB2BE47BB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BC038ED-818A-4E56-5263-2C6C6CC88A6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(aka permissions)</a:t>
            </a:r>
            <a:endParaRPr dirty="0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4" y="3784266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pic>
        <p:nvPicPr>
          <p:cNvPr id="5" name="Picture 4" descr="Schematic showing graphical representation of linux permissions on the command line. 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14BF4F2D-CB9D-BEAD-3456-02C8EA22881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99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2B26DA4-8B88-6B8A-8B38-DDEABB8C198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92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test.sh</a:t>
            </a:r>
            <a:endParaRPr lang="en-US" dirty="0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8904B-78AE-2EF6-AFC9-6344B06F6B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89DD3A-C3C4-69DA-44CC-C2C8DBA92F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5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7" y="1002923"/>
            <a:ext cx="9568346" cy="4532464"/>
            <a:chOff x="1309718" y="1519514"/>
            <a:chExt cx="9568346" cy="453246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58736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58063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58063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51951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6" y="5474655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6" y="549665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6" y="5474654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20" y="547516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30FE9-3919-7AD0-3704-3EB7300BBAB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8/29/2025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73A07-259B-A09B-8163-35D8F99AD77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71FE8B-363C-4A47-1101-AB2AF8182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503346"/>
            <a:ext cx="12056405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Local vs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558040" y="1490921"/>
            <a:ext cx="9926700" cy="268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25000"/>
              </a:lnSpc>
              <a:spcBef>
                <a:spcPts val="70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Environment variables are global 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–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effective in subsequent shells</a:t>
            </a:r>
            <a:endParaRPr lang="en-US"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only effective in the current shell itself</a:t>
            </a:r>
            <a:endParaRPr sz="2400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B9A1F-E59F-0D0D-7767-5EA1AFD56F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665EC-4505-0601-DF0F-CF343856A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672CA8C-7C86-AEB3-030C-BA983458F8B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33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110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home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current working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			username</a:t>
            </a: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directories to 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5F0B84F-81C5-24F3-89AF-852C1F2CDD6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variables_scope.sh</a:t>
            </a:r>
            <a:endParaRPr lang="en-US" dirty="0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FDFFF-E925-9D1D-DCE4-349EB10D89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765FF1E-7EB8-0B30-621F-289878267B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91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353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6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D5E10-29EE-DA80-1400-6FD3CFD802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A1E5D1-8D5E-CE4B-17BB-DBFF772E66E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https://tinyurl.com/curc-survey18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hat links to https://tinyurl.com/curc-survey18&#10;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AC89D-0D5A-80C1-A987-667D8B16E5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B05F1B-E542-9C5A-11F7-37E710F3949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66491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09" name="Google Shape;109;p15"/>
          <p:cNvSpPr txBox="1"/>
          <p:nvPr/>
        </p:nvSpPr>
        <p:spPr>
          <a:xfrm>
            <a:off x="751650" y="1540675"/>
            <a:ext cx="9782700" cy="281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Why Linux?</a:t>
            </a:r>
            <a:endParaRPr sz="36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Files </a:t>
            </a: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Scripts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623F9C96-C991-3934-1FE1-CEEF3C1E0B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8" name="Google Shape;118;p16"/>
          <p:cNvSpPr txBox="1"/>
          <p:nvPr/>
        </p:nvSpPr>
        <p:spPr>
          <a:xfrm>
            <a:off x="778150" y="1201507"/>
            <a:ext cx="102729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Created by Linus Torvalds (1991)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“Unix”-based operating system (like Mac OS)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Supports a variety of hardware and software systems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pic>
        <p:nvPicPr>
          <p:cNvPr id="120" name="Google Shape;120;p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283" y="1016545"/>
            <a:ext cx="1773767" cy="1927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 descr="Schematic showing the Linux operating system kernel as an interface between hardware and software. ">
            <a:extLst>
              <a:ext uri="{FF2B5EF4-FFF2-40B4-BE49-F238E27FC236}">
                <a16:creationId xmlns:a16="http://schemas.microsoft.com/office/drawing/2014/main" id="{0A1F85E6-47E9-7FB5-9250-24127000118C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28" y="3431485"/>
            <a:ext cx="8988816" cy="2103120"/>
            <a:chOff x="2510700" y="4026553"/>
            <a:chExt cx="6896413" cy="1613562"/>
          </a:xfrm>
        </p:grpSpPr>
        <p:sp>
          <p:nvSpPr>
            <p:cNvPr id="121" name="Google Shape;121;p16" descr="Schematic showing Linux operating system as a kernel that interfaces with hardware and software. "/>
            <p:cNvSpPr/>
            <p:nvPr/>
          </p:nvSpPr>
          <p:spPr>
            <a:xfrm>
              <a:off x="2510700" y="4585840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OS Kernel</a:t>
              </a:r>
              <a:endParaRPr sz="20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510700" y="4026565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27000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6016175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776235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2510713" y="5145115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Hardware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A5A5A5"/>
                </a:solidFill>
              </a:rPr>
              <a:t>images courtesy of </a:t>
            </a:r>
            <a:r>
              <a:rPr lang="en-US" sz="900" dirty="0" err="1">
                <a:solidFill>
                  <a:srgbClr val="A5A5A5"/>
                </a:solidFill>
              </a:rPr>
              <a:t>wikicommons</a:t>
            </a:r>
            <a:endParaRPr sz="900" dirty="0">
              <a:solidFill>
                <a:srgbClr val="A5A5A5"/>
              </a:solidFill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7F30E2D-8E03-DDBF-50B0-6117C02D8A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Linux Distros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840050" y="1177247"/>
            <a:ext cx="99615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Variety of distributions, or distros</a:t>
            </a: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, available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Embedded systems (Raspberry PI)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“Windows” replacement (Ubuntu)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Commercial/Industry Supported (RedHat)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E04F0-5BDE-0430-9A34-1EFF09F25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" y="3626785"/>
            <a:ext cx="297180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6B4BA41-DEAE-F50F-F9F4-480ED6A1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940" y="4083985"/>
            <a:ext cx="4155381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5B8CD0-D9F3-CF02-FB03-A452C2B5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82" y="4083985"/>
            <a:ext cx="1923997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B57EA47-55DB-F5D5-938F-0DA127F9DC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Why Use Linux?</a:t>
            </a:r>
            <a:endParaRPr dirty="0"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09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Most common Operating System for HPC systems 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Extremely flexible, fast, and powerful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Built-in support for many software development workflows</a:t>
            </a: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E1DC87-E8D3-3BA4-6179-41EA6F65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4202" y="3544313"/>
            <a:ext cx="9883597" cy="2199664"/>
            <a:chOff x="1071623" y="3544313"/>
            <a:chExt cx="9883597" cy="2199664"/>
          </a:xfrm>
        </p:grpSpPr>
        <p:pic>
          <p:nvPicPr>
            <p:cNvPr id="3" name="Picture 8" descr="Docker Logo, symbol, meaning, history, PNG, brand">
              <a:extLst>
                <a:ext uri="{FF2B5EF4-FFF2-40B4-BE49-F238E27FC236}">
                  <a16:creationId xmlns:a16="http://schemas.microsoft.com/office/drawing/2014/main" id="{32AF3A9E-3168-7454-E82A-34E14B845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623" y="3544313"/>
              <a:ext cx="3910514" cy="2199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AA29166-D2F7-E6A1-2490-F06350871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137" y="3844234"/>
              <a:ext cx="5973083" cy="159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Google Shape;147;p17">
            <a:extLst>
              <a:ext uri="{FF2B5EF4-FFF2-40B4-BE49-F238E27FC236}">
                <a16:creationId xmlns:a16="http://schemas.microsoft.com/office/drawing/2014/main" id="{6C29EBBB-6BDD-3FB6-39E1-D295A60273F7}"/>
              </a:ext>
            </a:extLst>
          </p:cNvPr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C7744AD4-331B-A5EF-052C-D094DE00180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509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lnSpc>
                <a:spcPct val="125000"/>
              </a:lnSpc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 (or use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Powershell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)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https://putty.software/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	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591185" lvl="1" indent="-457200">
              <a:lnSpc>
                <a:spcPct val="125000"/>
              </a:lnSpc>
              <a:buClr>
                <a:srgbClr val="A9A57C"/>
              </a:buClr>
              <a:buSzPts val="2550"/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Use our service called Open OnDemand (more on this later):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CU Boulder: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5"/>
              </a:rPr>
              <a:t>https://ondemand.rc.colorado.edu/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Everyone else: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6"/>
              </a:rPr>
              <a:t>https://ondemand-rmacc.rc.colorado.edu/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0F8A5-A32B-B9F8-6BAB-77751C224F2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6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 via terminal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304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 &lt;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rc_username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 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latin typeface="+mn-lt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	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CF258-FF98-E8B6-C3A3-3AD87DBBF12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0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8482CD-4EDA-499F-B4D5-123993B6A2DD}">
  <ds:schemaRefs>
    <ds:schemaRef ds:uri="http://schemas.openxmlformats.org/package/2006/metadata/core-properties"/>
    <ds:schemaRef ds:uri="http://schemas.microsoft.com/office/2006/documentManagement/types"/>
    <ds:schemaRef ds:uri="a1519f9a-9d6a-41c1-afc9-552e4069f82f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10902</TotalTime>
  <Words>1832</Words>
  <Application>Microsoft Macintosh PowerPoint</Application>
  <PresentationFormat>Widescreen</PresentationFormat>
  <Paragraphs>362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IBM Plex Sans</vt:lpstr>
      <vt:lpstr>Calibri</vt:lpstr>
      <vt:lpstr>Helvetica Neue Light</vt:lpstr>
      <vt:lpstr>Arial Black</vt:lpstr>
      <vt:lpstr>Courier New</vt:lpstr>
      <vt:lpstr>Atkinson Hyperlegible</vt:lpstr>
      <vt:lpstr>Source Sans Pro Light</vt:lpstr>
      <vt:lpstr>Arial</vt:lpstr>
      <vt:lpstr>Roboto</vt:lpstr>
      <vt:lpstr>Consolas</vt:lpstr>
      <vt:lpstr>Times New Roman</vt:lpstr>
      <vt:lpstr>Georgia</vt:lpstr>
      <vt:lpstr>Office Theme</vt:lpstr>
      <vt:lpstr>Working with Linux</vt:lpstr>
      <vt:lpstr>Working with Linux</vt:lpstr>
      <vt:lpstr>PowerPoint Presentation</vt:lpstr>
      <vt:lpstr>Learning Goals</vt:lpstr>
      <vt:lpstr>What is Linux?</vt:lpstr>
      <vt:lpstr>Linux Distros</vt:lpstr>
      <vt:lpstr>Why Use Linux?</vt:lpstr>
      <vt:lpstr>Opening a Terminal </vt:lpstr>
      <vt:lpstr>Logging into CURC via terminal</vt:lpstr>
      <vt:lpstr>Alt: Logging into CURC via browser</vt:lpstr>
      <vt:lpstr>The Linux Filesystem</vt:lpstr>
      <vt:lpstr>Filesystem Layout</vt:lpstr>
      <vt:lpstr>Your personal directories on CURC</vt:lpstr>
      <vt:lpstr>Anatomy of a Linux command</vt:lpstr>
      <vt:lpstr>Change Directories</vt:lpstr>
      <vt:lpstr>Make Directories</vt:lpstr>
      <vt:lpstr>List Files and Directories</vt:lpstr>
      <vt:lpstr>Copy Files</vt:lpstr>
      <vt:lpstr>Remove Files</vt:lpstr>
      <vt:lpstr>Text Editors</vt:lpstr>
      <vt:lpstr>Create a Text File</vt:lpstr>
      <vt:lpstr>Head Command – First X Lines of File</vt:lpstr>
      <vt:lpstr>Tail Command – Last X Lines of File</vt:lpstr>
      <vt:lpstr>Intro to Shells and Shell Scripts</vt:lpstr>
      <vt:lpstr>Shell script basics</vt:lpstr>
      <vt:lpstr>Alternatives for Scripting</vt:lpstr>
      <vt:lpstr>Modes (aka permissions)</vt:lpstr>
      <vt:lpstr>Modes (continued)</vt:lpstr>
      <vt:lpstr>Run test.sh</vt:lpstr>
      <vt:lpstr>Local vs Global Variables</vt:lpstr>
      <vt:lpstr>Environment variables</vt:lpstr>
      <vt:lpstr>Run variables_scope.sh</vt:lpstr>
      <vt:lpstr>Thank you!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Brandon Reyes</cp:lastModifiedBy>
  <cp:revision>94</cp:revision>
  <cp:lastPrinted>2024-08-23T15:57:41Z</cp:lastPrinted>
  <dcterms:modified xsi:type="dcterms:W3CDTF">2025-08-25T22:33:55Z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